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  <p:sldMasterId id="2147483694" r:id="rId3"/>
    <p:sldMasterId id="2147483695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5143500" type="screen16x9"/>
  <p:notesSz cx="6858000" cy="9144000"/>
  <p:embeddedFontLs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PT Sans Narrow" panose="020B0604020202020204" charset="0"/>
      <p:regular r:id="rId37"/>
      <p:bold r:id="rId38"/>
    </p:embeddedFont>
    <p:embeddedFont>
      <p:font typeface="Open Sans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5B3495-562A-475F-B874-311C3B34D781}">
  <a:tblStyle styleId="{DC5B3495-562A-475F-B874-311C3B34D78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F48DD43-88B1-467B-8E00-981C5B76FE6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storm was this?  Peak discharge?  Add to title of slide?  Arrow to the fence?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slide is how the model affects the different flow characteristics at the bridge. 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0.9 is the most efficient pier shape 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50,000 CFS is the flow rate in the channel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63500" marR="0" lvl="0" indent="-133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Duncan is located in Greenlee County, Arizona, United States on the border of new mexico and arizona, on the gila river </a:t>
            </a:r>
          </a:p>
          <a:p>
            <a:pPr marL="63500" marR="0" lvl="0" indent="-1333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Home to approximately 800 people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Arial"/>
              <a:buNone/>
            </a:pPr>
            <a:r>
              <a:rPr lang="en" sz="95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1.Reinforced Existing: all levees along the bank have been enhanced.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50" b="0" i="0" u="none" strike="noStrike" cap="non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Arial"/>
              <a:buNone/>
            </a:pPr>
            <a:r>
              <a:rPr lang="en" sz="95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en" sz="95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EnhancedBridgeLevee: only a levee along the bridge, testing for water depth 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5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5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3.HighwayAlignmentWithBridgeLevee: an alignment with a roadway that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5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parallels the railroad, with a levee that connects to the bridge.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5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95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4.HighwayAlignment: levee that parallels the railroad to simulate a highway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-K:friction losses around different shapes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-Toms suggested modeling best option and seeing what happens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-Debris (10 by 10) for middle piers (Phil said to double width and height is a educated guess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" sz="1200" b="0" i="0" u="none" strike="noStrike" cap="none">
                <a:solidFill>
                  <a:srgbClr val="1F497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floating mass of primarily Willow and cottonwood with salt cedar and other debris intertwined.  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" sz="1200" b="0" i="0" u="none" strike="noStrike" cap="none">
                <a:solidFill>
                  <a:srgbClr val="1F497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Height is about 10 feet in built up areas (applied to middle piers and disperses as we move down)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hape 55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Shape 56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7" name="Shape 57"/>
          <p:cNvGrpSpPr/>
          <p:nvPr/>
        </p:nvGrpSpPr>
        <p:grpSpPr>
          <a:xfrm>
            <a:off x="1004144" y="1022025"/>
            <a:ext cx="7136669" cy="152400"/>
            <a:chOff x="1346429" y="1011300"/>
            <a:chExt cx="6452100" cy="152400"/>
          </a:xfrm>
        </p:grpSpPr>
        <p:cxnSp>
          <p:nvCxnSpPr>
            <p:cNvPr id="58" name="Shape 58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Shape 59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0" name="Shape 60"/>
          <p:cNvGrpSpPr/>
          <p:nvPr/>
        </p:nvGrpSpPr>
        <p:grpSpPr>
          <a:xfrm>
            <a:off x="1004151" y="3969100"/>
            <a:ext cx="7136669" cy="152400"/>
            <a:chOff x="1346435" y="3969088"/>
            <a:chExt cx="6452100" cy="152400"/>
          </a:xfrm>
        </p:grpSpPr>
        <p:cxnSp>
          <p:nvCxnSpPr>
            <p:cNvPr id="61" name="Shape 61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Shape 6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/>
              <a:buNone/>
              <a:defRPr sz="5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 rtl="0">
              <a:spcBef>
                <a:spcPts val="0"/>
              </a:spcBef>
              <a:buClr>
                <a:schemeClr val="accent1"/>
              </a:buClr>
              <a:buSzPts val="5400"/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 rtl="0">
              <a:spcBef>
                <a:spcPts val="0"/>
              </a:spcBef>
              <a:buClr>
                <a:schemeClr val="accent1"/>
              </a:buClr>
              <a:buSzPts val="5400"/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 rtl="0">
              <a:spcBef>
                <a:spcPts val="0"/>
              </a:spcBef>
              <a:buClr>
                <a:schemeClr val="accent1"/>
              </a:buClr>
              <a:buSzPts val="5400"/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 rtl="0">
              <a:spcBef>
                <a:spcPts val="0"/>
              </a:spcBef>
              <a:buClr>
                <a:schemeClr val="accent1"/>
              </a:buClr>
              <a:buSzPts val="5400"/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 rtl="0">
              <a:spcBef>
                <a:spcPts val="0"/>
              </a:spcBef>
              <a:buClr>
                <a:schemeClr val="accent1"/>
              </a:buClr>
              <a:buSzPts val="5400"/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 rtl="0">
              <a:spcBef>
                <a:spcPts val="0"/>
              </a:spcBef>
              <a:buClr>
                <a:schemeClr val="accent1"/>
              </a:buClr>
              <a:buSzPts val="5400"/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 rtl="0">
              <a:spcBef>
                <a:spcPts val="0"/>
              </a:spcBef>
              <a:buClr>
                <a:schemeClr val="accent1"/>
              </a:buClr>
              <a:buSzPts val="5400"/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 rtl="0">
              <a:spcBef>
                <a:spcPts val="0"/>
              </a:spcBef>
              <a:buClr>
                <a:schemeClr val="accent1"/>
              </a:buClr>
              <a:buSzPts val="5400"/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889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889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SzPts val="2400"/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SzPts val="2400"/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SzPts val="2400"/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SzPts val="2400"/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SzPts val="2400"/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SzPts val="2400"/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SzPts val="2400"/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SzPts val="2400"/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T Sans Narrow"/>
              <a:buNone/>
              <a:defRPr sz="5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SzPts val="5400"/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SzPts val="5400"/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SzPts val="5400"/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SzPts val="5400"/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SzPts val="5400"/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SzPts val="5400"/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SzPts val="5400"/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SzPts val="5400"/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" name="Shape 9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 rtl="0">
              <a:spcBef>
                <a:spcPts val="0"/>
              </a:spcBef>
              <a:buClr>
                <a:schemeClr val="accent1"/>
              </a:buClr>
              <a:buSzPts val="4200"/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 rtl="0">
              <a:spcBef>
                <a:spcPts val="0"/>
              </a:spcBef>
              <a:buClr>
                <a:schemeClr val="accent1"/>
              </a:buClr>
              <a:buSzPts val="4200"/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 rtl="0">
              <a:spcBef>
                <a:spcPts val="0"/>
              </a:spcBef>
              <a:buClr>
                <a:schemeClr val="accent1"/>
              </a:buClr>
              <a:buSzPts val="4200"/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 rtl="0">
              <a:spcBef>
                <a:spcPts val="0"/>
              </a:spcBef>
              <a:buClr>
                <a:schemeClr val="accent1"/>
              </a:buClr>
              <a:buSzPts val="4200"/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 rtl="0">
              <a:spcBef>
                <a:spcPts val="0"/>
              </a:spcBef>
              <a:buClr>
                <a:schemeClr val="accent1"/>
              </a:buClr>
              <a:buSzPts val="4200"/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 rtl="0">
              <a:spcBef>
                <a:spcPts val="0"/>
              </a:spcBef>
              <a:buClr>
                <a:schemeClr val="accent1"/>
              </a:buClr>
              <a:buSzPts val="4200"/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 rtl="0">
              <a:spcBef>
                <a:spcPts val="0"/>
              </a:spcBef>
              <a:buClr>
                <a:schemeClr val="accent1"/>
              </a:buClr>
              <a:buSzPts val="4200"/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 rtl="0">
              <a:spcBef>
                <a:spcPts val="0"/>
              </a:spcBef>
              <a:buClr>
                <a:schemeClr val="accent1"/>
              </a:buClr>
              <a:buSzPts val="4200"/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T Sans Narrow"/>
              <a:buNone/>
              <a:defRPr sz="2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 rtl="0">
              <a:spcBef>
                <a:spcPts val="0"/>
              </a:spcBef>
              <a:buClr>
                <a:schemeClr val="accent3"/>
              </a:buClr>
              <a:buSzPts val="13000"/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 rtl="0">
              <a:spcBef>
                <a:spcPts val="0"/>
              </a:spcBef>
              <a:buClr>
                <a:schemeClr val="accent3"/>
              </a:buClr>
              <a:buSzPts val="13000"/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 rtl="0">
              <a:spcBef>
                <a:spcPts val="0"/>
              </a:spcBef>
              <a:buClr>
                <a:schemeClr val="accent3"/>
              </a:buClr>
              <a:buSzPts val="13000"/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 rtl="0">
              <a:spcBef>
                <a:spcPts val="0"/>
              </a:spcBef>
              <a:buClr>
                <a:schemeClr val="accent3"/>
              </a:buClr>
              <a:buSzPts val="13000"/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 rtl="0">
              <a:spcBef>
                <a:spcPts val="0"/>
              </a:spcBef>
              <a:buClr>
                <a:schemeClr val="accent3"/>
              </a:buClr>
              <a:buSzPts val="13000"/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 rtl="0">
              <a:spcBef>
                <a:spcPts val="0"/>
              </a:spcBef>
              <a:buClr>
                <a:schemeClr val="accent3"/>
              </a:buClr>
              <a:buSzPts val="13000"/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 rtl="0">
              <a:spcBef>
                <a:spcPts val="0"/>
              </a:spcBef>
              <a:buClr>
                <a:schemeClr val="accent3"/>
              </a:buClr>
              <a:buSzPts val="13000"/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 rtl="0">
              <a:spcBef>
                <a:spcPts val="0"/>
              </a:spcBef>
              <a:buClr>
                <a:schemeClr val="accent3"/>
              </a:buClr>
              <a:buSzPts val="13000"/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89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89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889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889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889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889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889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889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875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17500" marR="0" lvl="1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5450" marR="0" lvl="2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704850" marR="0" lvl="4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381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Calibri"/>
              <a:buNone/>
              <a:defRPr sz="6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Shape 130"/>
          <p:cNvCxnSpPr/>
          <p:nvPr/>
        </p:nvCxnSpPr>
        <p:spPr>
          <a:xfrm>
            <a:off x="905744" y="3257550"/>
            <a:ext cx="74067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Calibri"/>
              <a:buNone/>
              <a:defRPr sz="6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822960" y="3339846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" name="Shape 139"/>
          <p:cNvCxnSpPr/>
          <p:nvPr/>
        </p:nvCxnSpPr>
        <p:spPr>
          <a:xfrm>
            <a:off x="905744" y="3257550"/>
            <a:ext cx="74067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822959" y="1384300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875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17500" marR="0" lvl="1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5450" marR="0" lvl="2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704850" marR="0" lvl="4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381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2"/>
          </p:nvPr>
        </p:nvSpPr>
        <p:spPr>
          <a:xfrm>
            <a:off x="4663440" y="1384301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875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17500" marR="0" lvl="1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5450" marR="0" lvl="2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704850" marR="0" lvl="4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381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82296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15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2"/>
          </p:nvPr>
        </p:nvSpPr>
        <p:spPr>
          <a:xfrm>
            <a:off x="822960" y="1936750"/>
            <a:ext cx="3703200" cy="253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875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17500" marR="0" lvl="1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5450" marR="0" lvl="2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704850" marR="0" lvl="4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381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3"/>
          </p:nvPr>
        </p:nvSpPr>
        <p:spPr>
          <a:xfrm>
            <a:off x="466344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15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4"/>
          </p:nvPr>
        </p:nvSpPr>
        <p:spPr>
          <a:xfrm>
            <a:off x="4663440" y="1936750"/>
            <a:ext cx="3703200" cy="253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875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17500" marR="0" lvl="1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5450" marR="0" lvl="2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704850" marR="0" lvl="4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381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12" y="0"/>
            <a:ext cx="3038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3030053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2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3600450" y="548640"/>
            <a:ext cx="4869300" cy="39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875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17500" marR="0" lvl="1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5450" marR="0" lvl="2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704850" marR="0" lvl="4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381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2"/>
          </p:nvPr>
        </p:nvSpPr>
        <p:spPr>
          <a:xfrm>
            <a:off x="342900" y="2194560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None/>
              <a:def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dt" idx="10"/>
          </p:nvPr>
        </p:nvSpPr>
        <p:spPr>
          <a:xfrm>
            <a:off x="349134" y="4844839"/>
            <a:ext cx="19638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ftr" idx="11"/>
          </p:nvPr>
        </p:nvSpPr>
        <p:spPr>
          <a:xfrm>
            <a:off x="3600450" y="4844839"/>
            <a:ext cx="348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None/>
              <a:defRPr sz="7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0" y="3714750"/>
            <a:ext cx="9141600" cy="14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11" y="368630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822960" y="3806190"/>
            <a:ext cx="7584900" cy="61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2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pic" idx="2"/>
          </p:nvPr>
        </p:nvSpPr>
        <p:spPr>
          <a:xfrm>
            <a:off x="11" y="0"/>
            <a:ext cx="9144000" cy="3686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Calibri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2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822960" y="4430267"/>
            <a:ext cx="7584900" cy="44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ts val="1500"/>
              <a:buFont typeface="Calibri"/>
              <a:buNone/>
              <a:def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 rot="5400000">
            <a:off x="3086160" y="-878900"/>
            <a:ext cx="3017400" cy="754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875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17500" marR="0" lvl="1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5450" marR="0" lvl="2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704850" marR="0" lvl="4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381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>
  <p:cSld name="Vertical Title and 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 rot="5400000">
            <a:off x="5370450" y="1484383"/>
            <a:ext cx="4318200" cy="19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 rot="5400000">
            <a:off x="1369875" y="-430217"/>
            <a:ext cx="4318200" cy="58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875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17500" marR="0" lvl="1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5450" marR="0" lvl="2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704850" marR="0" lvl="4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381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01600" marR="0" lvl="0" indent="5715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317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ctr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Calibri"/>
              <a:buNone/>
              <a:defRPr sz="6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2" name="Shape 222"/>
          <p:cNvCxnSpPr/>
          <p:nvPr/>
        </p:nvCxnSpPr>
        <p:spPr>
          <a:xfrm>
            <a:off x="905744" y="3257550"/>
            <a:ext cx="74067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Calibri"/>
              <a:buNone/>
              <a:defRPr sz="6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822960" y="3339846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1" name="Shape 231"/>
          <p:cNvCxnSpPr/>
          <p:nvPr/>
        </p:nvCxnSpPr>
        <p:spPr>
          <a:xfrm>
            <a:off x="905744" y="3257550"/>
            <a:ext cx="74067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822959" y="1384300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01600" marR="0" lvl="0" indent="5715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317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body" idx="2"/>
          </p:nvPr>
        </p:nvSpPr>
        <p:spPr>
          <a:xfrm>
            <a:off x="4663440" y="1384301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01600" marR="0" lvl="0" indent="5715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317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82296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15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body" idx="2"/>
          </p:nvPr>
        </p:nvSpPr>
        <p:spPr>
          <a:xfrm>
            <a:off x="822960" y="1936750"/>
            <a:ext cx="3703200" cy="253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01600" marR="0" lvl="0" indent="5715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317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body" idx="3"/>
          </p:nvPr>
        </p:nvSpPr>
        <p:spPr>
          <a:xfrm>
            <a:off x="466344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15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body" idx="4"/>
          </p:nvPr>
        </p:nvSpPr>
        <p:spPr>
          <a:xfrm>
            <a:off x="4663440" y="1936750"/>
            <a:ext cx="3703200" cy="253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01600" marR="0" lvl="0" indent="5715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317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12" y="0"/>
            <a:ext cx="3038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3030053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2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3600450" y="548640"/>
            <a:ext cx="4869300" cy="39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01600" marR="0" lvl="0" indent="5715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317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body" idx="2"/>
          </p:nvPr>
        </p:nvSpPr>
        <p:spPr>
          <a:xfrm>
            <a:off x="342900" y="2194560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None/>
              <a:def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dt" idx="10"/>
          </p:nvPr>
        </p:nvSpPr>
        <p:spPr>
          <a:xfrm>
            <a:off x="349134" y="4844839"/>
            <a:ext cx="19638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ftr" idx="11"/>
          </p:nvPr>
        </p:nvSpPr>
        <p:spPr>
          <a:xfrm>
            <a:off x="3600450" y="4844839"/>
            <a:ext cx="348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None/>
              <a:defRPr sz="7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0" y="3714750"/>
            <a:ext cx="9141600" cy="14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11" y="368630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822960" y="3806190"/>
            <a:ext cx="7584900" cy="61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2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72" name="Shape 272"/>
          <p:cNvSpPr>
            <a:spLocks noGrp="1"/>
          </p:cNvSpPr>
          <p:nvPr>
            <p:ph type="pic" idx="2"/>
          </p:nvPr>
        </p:nvSpPr>
        <p:spPr>
          <a:xfrm>
            <a:off x="11" y="0"/>
            <a:ext cx="9144000" cy="3686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Calibri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2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822960" y="4430267"/>
            <a:ext cx="7584900" cy="44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ts val="1500"/>
              <a:buFont typeface="Calibri"/>
              <a:buNone/>
              <a:def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 rot="5400000">
            <a:off x="3086160" y="-878900"/>
            <a:ext cx="3017400" cy="754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01600" marR="0" lvl="0" indent="5715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317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>
  <p:cSld name="Vertical Title and 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 rot="5400000">
            <a:off x="5370450" y="1484383"/>
            <a:ext cx="4318200" cy="19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 rot="5400000">
            <a:off x="1369875" y="-430217"/>
            <a:ext cx="4318200" cy="58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01600" marR="0" lvl="0" indent="5715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317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0" y="4750737"/>
            <a:ext cx="9144000" cy="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875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17500" marR="0" lvl="1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25450" marR="0" lvl="2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704850" marR="0" lvl="4" indent="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381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5" name="Shape 115"/>
          <p:cNvCxnSpPr/>
          <p:nvPr/>
        </p:nvCxnSpPr>
        <p:spPr>
          <a:xfrm>
            <a:off x="895149" y="1303384"/>
            <a:ext cx="74751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0" y="4750737"/>
            <a:ext cx="9144000" cy="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01600" marR="0" lvl="0" indent="5715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254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63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444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3175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50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7" name="Shape 207"/>
          <p:cNvCxnSpPr/>
          <p:nvPr/>
        </p:nvCxnSpPr>
        <p:spPr>
          <a:xfrm>
            <a:off x="895149" y="1303384"/>
            <a:ext cx="74751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.usda.gov/Internet/FSE_DOCUMENTS/fseprd528063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ctrTitle"/>
          </p:nvPr>
        </p:nvSpPr>
        <p:spPr>
          <a:xfrm>
            <a:off x="0" y="1038450"/>
            <a:ext cx="8962800" cy="107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/>
              <a:buNone/>
            </a:pPr>
            <a:r>
              <a:rPr lang="en" sz="50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Duncan Flood Mitigation</a:t>
            </a:r>
          </a:p>
        </p:txBody>
      </p:sp>
      <p:sp>
        <p:nvSpPr>
          <p:cNvPr id="296" name="Shape 296"/>
          <p:cNvSpPr txBox="1">
            <a:spLocks noGrp="1"/>
          </p:cNvSpPr>
          <p:nvPr>
            <p:ph type="subTitle" idx="1"/>
          </p:nvPr>
        </p:nvSpPr>
        <p:spPr>
          <a:xfrm>
            <a:off x="1900500" y="2903475"/>
            <a:ext cx="5343000" cy="99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5240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Engineers: Andrew Smith, Colin Bitsoie, Sydney Schumacher, Thomas Whelan</a:t>
            </a:r>
          </a:p>
          <a:p>
            <a:pPr marL="0" marR="0" lvl="0" indent="-15240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Client: Greenlee County Engineer, Phillip Ronnerud, PE</a:t>
            </a:r>
          </a:p>
          <a:p>
            <a:pPr marL="0" marR="0" lvl="0" indent="-15240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Technical Advisor: Tom Loomis, PE</a:t>
            </a:r>
          </a:p>
          <a:p>
            <a:pPr marL="0" marR="0" lvl="0" indent="-15240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Grading Instructor: Dr. Odem</a:t>
            </a:r>
          </a:p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</a:pPr>
            <a:endParaRPr sz="24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 l="33047" t="20512" r="30211" b="24303"/>
          <a:stretch/>
        </p:blipFill>
        <p:spPr>
          <a:xfrm>
            <a:off x="4139100" y="2048438"/>
            <a:ext cx="865800" cy="92461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8260772" y="4663225"/>
            <a:ext cx="7605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Shape 299"/>
          <p:cNvSpPr txBox="1"/>
          <p:nvPr/>
        </p:nvSpPr>
        <p:spPr>
          <a:xfrm>
            <a:off x="8260775" y="4663225"/>
            <a:ext cx="865800" cy="22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822950" y="303051"/>
            <a:ext cx="7543800" cy="63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Highway 75 Bridge Fence </a:t>
            </a:r>
          </a:p>
        </p:txBody>
      </p:sp>
      <p:sp>
        <p:nvSpPr>
          <p:cNvPr id="405" name="Shape 405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Shape 4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00" y="941138"/>
            <a:ext cx="4526100" cy="301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7300" y="941125"/>
            <a:ext cx="4526100" cy="30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/>
          <p:nvPr/>
        </p:nvSpPr>
        <p:spPr>
          <a:xfrm>
            <a:off x="109875" y="3958525"/>
            <a:ext cx="4187100" cy="30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Times New Roman"/>
              <a:buNone/>
            </a:pP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sz="800" i="1"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Upstream of Bridge [2] 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4671025" y="3958525"/>
            <a:ext cx="4187100" cy="30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Times New Roman"/>
              <a:buNone/>
            </a:pP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sz="800" i="1"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Downstream of Bridge [3] 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7666622" y="4811139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Schumacher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Corrective Effective Model</a:t>
            </a:r>
          </a:p>
        </p:txBody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49675" y="1267413"/>
            <a:ext cx="4095600" cy="34104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HEC-RAS Base Model of Highway 75 Bridge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Fence remains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pier shape coefficient (K) value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debris added to Piers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Froude number: Min (0.13) before bridge and 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</a:t>
            </a:r>
            <a:r>
              <a:rPr lang="en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 (0.74) downstream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Velocity: 2.28 ft/s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Surface Elevation: 3654.93 feet</a:t>
            </a:r>
          </a:p>
          <a:p>
            <a:pPr marL="0" marR="0" lvl="0" indent="-95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5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Shape 417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4230454" y="4463852"/>
            <a:ext cx="3000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</a:pPr>
            <a:r>
              <a:rPr lang="en" sz="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sz="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en" sz="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HEC-RAS Base Model </a:t>
            </a:r>
          </a:p>
        </p:txBody>
      </p:sp>
      <p:sp>
        <p:nvSpPr>
          <p:cNvPr id="419" name="Shape 419"/>
          <p:cNvSpPr txBox="1"/>
          <p:nvPr/>
        </p:nvSpPr>
        <p:spPr>
          <a:xfrm>
            <a:off x="7706030" y="4800675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Schumacher</a:t>
            </a:r>
          </a:p>
        </p:txBody>
      </p:sp>
      <p:pic>
        <p:nvPicPr>
          <p:cNvPr id="420" name="Shape 420"/>
          <p:cNvPicPr preferRelativeResize="0"/>
          <p:nvPr/>
        </p:nvPicPr>
        <p:blipFill rotWithShape="1">
          <a:blip r:embed="rId3">
            <a:alphaModFix/>
          </a:blip>
          <a:srcRect l="3682" t="6583" r="6469" b="4431"/>
          <a:stretch/>
        </p:blipFill>
        <p:spPr>
          <a:xfrm>
            <a:off x="3905794" y="1347216"/>
            <a:ext cx="5029487" cy="31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/>
          <p:nvPr/>
        </p:nvSpPr>
        <p:spPr>
          <a:xfrm>
            <a:off x="6030025" y="2669500"/>
            <a:ext cx="1527000" cy="18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Bridge and Fence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HEC-RAS Results with Fence  </a:t>
            </a:r>
          </a:p>
        </p:txBody>
      </p:sp>
      <p:sp>
        <p:nvSpPr>
          <p:cNvPr id="427" name="Shape 427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-104475" y="1303050"/>
            <a:ext cx="3798600" cy="357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HEC-RAS Highway Alignment with Fence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Pier shape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 (K)= </a:t>
            </a:r>
            <a:r>
              <a:rPr lang="en" sz="18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0.9 (semi- circular nose and tail)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Debris added (10’ X 10’ on thalweg)  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Fence remains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Matches levee alignment on left bank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Velocity: 5.01 ft/s (+2.28ft/s)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WS ELEV: 3652.93 (-2.0 ft)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/>
          <p:nvPr/>
        </p:nvSpPr>
        <p:spPr>
          <a:xfrm>
            <a:off x="3694150" y="4213225"/>
            <a:ext cx="350400" cy="39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3694150" y="4300875"/>
            <a:ext cx="4187100" cy="30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Times New Roman"/>
              <a:buNone/>
            </a:pP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</a:t>
            </a:r>
            <a:r>
              <a:rPr lang="en" sz="800" i="1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HEC-RAS Highway Alignment with Fence</a:t>
            </a:r>
          </a:p>
        </p:txBody>
      </p:sp>
      <p:pic>
        <p:nvPicPr>
          <p:cNvPr id="431" name="Shape 4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7525" y="1548575"/>
            <a:ext cx="5411226" cy="271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/>
        </p:nvSpPr>
        <p:spPr>
          <a:xfrm>
            <a:off x="7718899" y="4811139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Schumacher</a:t>
            </a:r>
          </a:p>
        </p:txBody>
      </p:sp>
      <p:sp>
        <p:nvSpPr>
          <p:cNvPr id="433" name="Shape 433"/>
          <p:cNvSpPr/>
          <p:nvPr/>
        </p:nvSpPr>
        <p:spPr>
          <a:xfrm>
            <a:off x="4395225" y="2603038"/>
            <a:ext cx="1449300" cy="21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4" name="Shape 434"/>
          <p:cNvCxnSpPr>
            <a:stCxn id="433" idx="1"/>
          </p:cNvCxnSpPr>
          <p:nvPr/>
        </p:nvCxnSpPr>
        <p:spPr>
          <a:xfrm flipH="1">
            <a:off x="3930225" y="2711638"/>
            <a:ext cx="465000" cy="201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5" name="Shape 435"/>
          <p:cNvSpPr/>
          <p:nvPr/>
        </p:nvSpPr>
        <p:spPr>
          <a:xfrm>
            <a:off x="4422200" y="3602084"/>
            <a:ext cx="803400" cy="260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6" name="Shape 436"/>
          <p:cNvCxnSpPr>
            <a:stCxn id="435" idx="3"/>
          </p:cNvCxnSpPr>
          <p:nvPr/>
        </p:nvCxnSpPr>
        <p:spPr>
          <a:xfrm rot="10800000" flipH="1">
            <a:off x="5225600" y="3417734"/>
            <a:ext cx="673200" cy="314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7" name="Shape 437"/>
          <p:cNvSpPr txBox="1"/>
          <p:nvPr/>
        </p:nvSpPr>
        <p:spPr>
          <a:xfrm>
            <a:off x="4395225" y="2534575"/>
            <a:ext cx="1449300" cy="3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Left Bank Set to Alignment 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4422200" y="3580775"/>
            <a:ext cx="929700" cy="30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Debris Added</a:t>
            </a:r>
          </a:p>
        </p:txBody>
      </p:sp>
      <p:sp>
        <p:nvSpPr>
          <p:cNvPr id="439" name="Shape 439"/>
          <p:cNvSpPr/>
          <p:nvPr/>
        </p:nvSpPr>
        <p:spPr>
          <a:xfrm>
            <a:off x="3478725" y="1470925"/>
            <a:ext cx="451500" cy="2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Shape 440"/>
          <p:cNvSpPr/>
          <p:nvPr/>
        </p:nvSpPr>
        <p:spPr>
          <a:xfrm>
            <a:off x="6810675" y="2488000"/>
            <a:ext cx="1119000" cy="21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1" name="Shape 441"/>
          <p:cNvCxnSpPr>
            <a:stCxn id="440" idx="2"/>
          </p:cNvCxnSpPr>
          <p:nvPr/>
        </p:nvCxnSpPr>
        <p:spPr>
          <a:xfrm flipH="1">
            <a:off x="7002075" y="2705200"/>
            <a:ext cx="368100" cy="622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2" name="Shape 442"/>
          <p:cNvSpPr txBox="1"/>
          <p:nvPr/>
        </p:nvSpPr>
        <p:spPr>
          <a:xfrm>
            <a:off x="6810675" y="2470950"/>
            <a:ext cx="1157400" cy="20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Pier Shape Changed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HEC-RAS Bridge Results Without Fence </a:t>
            </a:r>
          </a:p>
        </p:txBody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129800" y="1353500"/>
            <a:ext cx="3759900" cy="31893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457200" marR="88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Alignment </a:t>
            </a: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without Fence</a:t>
            </a:r>
          </a:p>
          <a:p>
            <a:pPr marL="914400" marR="889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K=0.9</a:t>
            </a:r>
          </a:p>
          <a:p>
            <a:pPr marL="914400" marR="889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Debris remains</a:t>
            </a:r>
          </a:p>
          <a:p>
            <a:pPr marL="914400" marR="889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Fence remov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</a:t>
            </a: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914400" marR="889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Left bank set to highway alignment 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Froude number: Min (0.23) before bridge and Max (0.75) further downstream</a:t>
            </a:r>
          </a:p>
          <a:p>
            <a:pPr marL="457200" marR="88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Velocity: 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3.87 (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+1.59 ft/s)</a:t>
            </a:r>
          </a:p>
          <a:p>
            <a:pPr marL="457200" marR="88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 Elev: 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3651.69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(-3.24 ft)</a:t>
            </a:r>
          </a:p>
          <a:p>
            <a:pPr marL="0" marR="88900" lvl="0" indent="-95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95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Shape 449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4260175" y="4262300"/>
            <a:ext cx="4381800" cy="2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Times New Roman"/>
              <a:buNone/>
            </a:pP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</a:t>
            </a:r>
            <a:r>
              <a:rPr lang="en" sz="800" i="1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HEC-RAS Highway Alignment Model without Fence</a:t>
            </a: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5888" y="1558013"/>
            <a:ext cx="4920775" cy="26515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52" name="Shape 452"/>
          <p:cNvSpPr txBox="1"/>
          <p:nvPr/>
        </p:nvSpPr>
        <p:spPr>
          <a:xfrm>
            <a:off x="7685300" y="4811114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Schumacher</a:t>
            </a:r>
          </a:p>
        </p:txBody>
      </p:sp>
      <p:sp>
        <p:nvSpPr>
          <p:cNvPr id="453" name="Shape 453"/>
          <p:cNvSpPr txBox="1"/>
          <p:nvPr/>
        </p:nvSpPr>
        <p:spPr>
          <a:xfrm>
            <a:off x="4530075" y="3599775"/>
            <a:ext cx="8697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Debris Added</a:t>
            </a:r>
          </a:p>
        </p:txBody>
      </p:sp>
      <p:sp>
        <p:nvSpPr>
          <p:cNvPr id="454" name="Shape 454"/>
          <p:cNvSpPr/>
          <p:nvPr/>
        </p:nvSpPr>
        <p:spPr>
          <a:xfrm>
            <a:off x="4557025" y="3645500"/>
            <a:ext cx="748200" cy="21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5" name="Shape 455"/>
          <p:cNvCxnSpPr>
            <a:stCxn id="454" idx="3"/>
          </p:cNvCxnSpPr>
          <p:nvPr/>
        </p:nvCxnSpPr>
        <p:spPr>
          <a:xfrm rot="10800000" flipH="1">
            <a:off x="5305225" y="3491900"/>
            <a:ext cx="627000" cy="262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6" name="Shape 456"/>
          <p:cNvSpPr txBox="1"/>
          <p:nvPr/>
        </p:nvSpPr>
        <p:spPr>
          <a:xfrm>
            <a:off x="4530075" y="2581875"/>
            <a:ext cx="1523400" cy="29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Fixed Left bank at Alignment </a:t>
            </a:r>
          </a:p>
        </p:txBody>
      </p:sp>
      <p:sp>
        <p:nvSpPr>
          <p:cNvPr id="457" name="Shape 457"/>
          <p:cNvSpPr/>
          <p:nvPr/>
        </p:nvSpPr>
        <p:spPr>
          <a:xfrm>
            <a:off x="4563750" y="2629050"/>
            <a:ext cx="1449300" cy="21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Shape 458"/>
          <p:cNvCxnSpPr>
            <a:stCxn id="457" idx="1"/>
          </p:cNvCxnSpPr>
          <p:nvPr/>
        </p:nvCxnSpPr>
        <p:spPr>
          <a:xfrm flipH="1">
            <a:off x="4098750" y="2737650"/>
            <a:ext cx="465000" cy="201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9" name="Shape 459"/>
          <p:cNvSpPr/>
          <p:nvPr/>
        </p:nvSpPr>
        <p:spPr>
          <a:xfrm>
            <a:off x="3620275" y="1457450"/>
            <a:ext cx="451500" cy="2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 txBox="1"/>
          <p:nvPr/>
        </p:nvSpPr>
        <p:spPr>
          <a:xfrm>
            <a:off x="6653500" y="2514900"/>
            <a:ext cx="1152600" cy="33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Pier Shape Changed</a:t>
            </a:r>
          </a:p>
        </p:txBody>
      </p:sp>
      <p:sp>
        <p:nvSpPr>
          <p:cNvPr id="461" name="Shape 461"/>
          <p:cNvSpPr/>
          <p:nvPr/>
        </p:nvSpPr>
        <p:spPr>
          <a:xfrm>
            <a:off x="6687225" y="2527925"/>
            <a:ext cx="1119000" cy="291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2" name="Shape 462"/>
          <p:cNvCxnSpPr>
            <a:stCxn id="461" idx="2"/>
          </p:cNvCxnSpPr>
          <p:nvPr/>
        </p:nvCxnSpPr>
        <p:spPr>
          <a:xfrm flipH="1">
            <a:off x="6821925" y="2819825"/>
            <a:ext cx="424800" cy="631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3" name="Shape 463"/>
          <p:cNvSpPr/>
          <p:nvPr/>
        </p:nvSpPr>
        <p:spPr>
          <a:xfrm>
            <a:off x="3855950" y="1543725"/>
            <a:ext cx="4920900" cy="26658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543800" cy="89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Schedule 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142924" y="772424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2: Completed Schedule </a:t>
            </a:r>
          </a:p>
        </p:txBody>
      </p:sp>
      <p:sp>
        <p:nvSpPr>
          <p:cNvPr id="470" name="Shape 470"/>
          <p:cNvSpPr txBox="1"/>
          <p:nvPr/>
        </p:nvSpPr>
        <p:spPr>
          <a:xfrm>
            <a:off x="7833200" y="4779500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7709825" y="4779500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Smith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85930"/>
              </p:ext>
            </p:extLst>
          </p:nvPr>
        </p:nvGraphicFramePr>
        <p:xfrm>
          <a:off x="599773" y="1054557"/>
          <a:ext cx="7823386" cy="3776288"/>
        </p:xfrm>
        <a:graphic>
          <a:graphicData uri="http://schemas.openxmlformats.org/drawingml/2006/table">
            <a:tbl>
              <a:tblPr>
                <a:tableStyleId>{DC5B3495-562A-475F-B874-311C3B34D781}</a:tableStyleId>
              </a:tblPr>
              <a:tblGrid>
                <a:gridCol w="4102127">
                  <a:extLst>
                    <a:ext uri="{9D8B030D-6E8A-4147-A177-3AD203B41FA5}">
                      <a16:colId xmlns:a16="http://schemas.microsoft.com/office/drawing/2014/main" val="772844707"/>
                    </a:ext>
                  </a:extLst>
                </a:gridCol>
                <a:gridCol w="1748244">
                  <a:extLst>
                    <a:ext uri="{9D8B030D-6E8A-4147-A177-3AD203B41FA5}">
                      <a16:colId xmlns:a16="http://schemas.microsoft.com/office/drawing/2014/main" val="3880526386"/>
                    </a:ext>
                  </a:extLst>
                </a:gridCol>
                <a:gridCol w="1973015">
                  <a:extLst>
                    <a:ext uri="{9D8B030D-6E8A-4147-A177-3AD203B41FA5}">
                      <a16:colId xmlns:a16="http://schemas.microsoft.com/office/drawing/2014/main" val="2275317594"/>
                    </a:ext>
                  </a:extLst>
                </a:gridCol>
              </a:tblGrid>
              <a:tr h="284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 Date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 Date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666975"/>
                  </a:ext>
                </a:extLst>
              </a:tr>
              <a:tr h="1634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 Modeling Parameters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967106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 Learning </a:t>
                      </a:r>
                      <a:r>
                        <a:rPr lang="en-US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Software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8/29/2017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11/17/2017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1669544225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 Bridge/Levee Alternatives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9/12/2017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9/12/2017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3290081870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Regulation Research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3/2/2016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12/5/2017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938147014"/>
                  </a:ext>
                </a:extLst>
              </a:tr>
              <a:tr h="1634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 Modeling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608182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 HEC-RAS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9/8/2017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11/17/2017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54353056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Q GIS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9/8/2017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11/17/2017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1118139320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 FLO 2D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10/4/2017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11/17/2017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1988440643"/>
                  </a:ext>
                </a:extLst>
              </a:tr>
              <a:tr h="1634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 Modeling Analysis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825703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 Recommended Solutions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9/14/2017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11/29/2017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2005770768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 Impacts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11/30/2017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12/6/2017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3040133054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 Cost Analysis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11/30/2017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12/6/2017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592464884"/>
                  </a:ext>
                </a:extLst>
              </a:tr>
              <a:tr h="1634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 Data Collection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027968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 Site Visit (Travel)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3/3/2017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3/4/2017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1420974185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 Public Forum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3/4/2017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3/4/2017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3807323802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 Explore Data Files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5/8/2017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11/17/2017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1041047205"/>
                  </a:ext>
                </a:extLst>
              </a:tr>
              <a:tr h="1634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 Project Management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432801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 Coordination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1/25/2016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12/15/2017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1612968523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 50% Report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10/1/2017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10/16/2017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4182131201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 Impacts Report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11/1/2017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11/13/2017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1141657776"/>
                  </a:ext>
                </a:extLst>
              </a:tr>
              <a:tr h="163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 Final Proposal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12/12/2017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12/12/2017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1" marR="6261" marT="6261" marB="0" anchor="b"/>
                </a:tc>
                <a:extLst>
                  <a:ext uri="{0D108BD9-81ED-4DB2-BD59-A6C34878D82A}">
                    <a16:rowId xmlns:a16="http://schemas.microsoft.com/office/drawing/2014/main" val="39597655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title"/>
          </p:nvPr>
        </p:nvSpPr>
        <p:spPr>
          <a:xfrm>
            <a:off x="27507" y="53150"/>
            <a:ext cx="23454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6985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Proposed Hours 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4732300" y="2049300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Shape 479"/>
          <p:cNvSpPr txBox="1"/>
          <p:nvPr/>
        </p:nvSpPr>
        <p:spPr>
          <a:xfrm>
            <a:off x="2372907" y="0"/>
            <a:ext cx="4125600" cy="4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3: Proposed Staffing Hours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8116350" y="4806450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</a:p>
        </p:txBody>
      </p:sp>
      <p:sp>
        <p:nvSpPr>
          <p:cNvPr id="481" name="Shape 481"/>
          <p:cNvSpPr txBox="1"/>
          <p:nvPr/>
        </p:nvSpPr>
        <p:spPr>
          <a:xfrm>
            <a:off x="8022066" y="4811725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Smith</a:t>
            </a:r>
          </a:p>
        </p:txBody>
      </p:sp>
      <p:pic>
        <p:nvPicPr>
          <p:cNvPr id="482" name="Shape 482"/>
          <p:cNvPicPr preferRelativeResize="0"/>
          <p:nvPr/>
        </p:nvPicPr>
        <p:blipFill rotWithShape="1">
          <a:blip r:embed="rId3">
            <a:alphaModFix/>
          </a:blip>
          <a:srcRect l="1039" t="698" b="885"/>
          <a:stretch/>
        </p:blipFill>
        <p:spPr>
          <a:xfrm>
            <a:off x="2509200" y="222450"/>
            <a:ext cx="5864800" cy="452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317385" y="1677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Actual </a:t>
            </a:r>
          </a:p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Hours </a:t>
            </a:r>
          </a:p>
        </p:txBody>
      </p:sp>
      <p:sp>
        <p:nvSpPr>
          <p:cNvPr id="488" name="Shape 488"/>
          <p:cNvSpPr txBox="1"/>
          <p:nvPr/>
        </p:nvSpPr>
        <p:spPr>
          <a:xfrm>
            <a:off x="2252900" y="-60675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4: Actual Staffing Hours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89" name="Shape 489"/>
          <p:cNvSpPr txBox="1"/>
          <p:nvPr/>
        </p:nvSpPr>
        <p:spPr>
          <a:xfrm>
            <a:off x="7772525" y="4752500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Shape 490"/>
          <p:cNvSpPr txBox="1"/>
          <p:nvPr/>
        </p:nvSpPr>
        <p:spPr>
          <a:xfrm>
            <a:off x="7947825" y="4786200"/>
            <a:ext cx="593100" cy="4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</a:p>
        </p:txBody>
      </p:sp>
      <p:sp>
        <p:nvSpPr>
          <p:cNvPr id="491" name="Shape 491"/>
          <p:cNvSpPr txBox="1"/>
          <p:nvPr/>
        </p:nvSpPr>
        <p:spPr>
          <a:xfrm>
            <a:off x="7861185" y="4818594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Smith</a:t>
            </a:r>
          </a:p>
        </p:txBody>
      </p:sp>
      <p:pic>
        <p:nvPicPr>
          <p:cNvPr id="492" name="Shape 4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900" y="245700"/>
            <a:ext cx="6288024" cy="4506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Staffing  </a:t>
            </a:r>
          </a:p>
        </p:txBody>
      </p:sp>
      <p:sp>
        <p:nvSpPr>
          <p:cNvPr id="499" name="Shape 499"/>
          <p:cNvSpPr txBox="1"/>
          <p:nvPr/>
        </p:nvSpPr>
        <p:spPr>
          <a:xfrm>
            <a:off x="118335" y="1208346"/>
            <a:ext cx="3882900" cy="30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5: Responsibilities of Position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2633248" y="1208346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" sz="9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6: Staffing Cost</a:t>
            </a:r>
          </a:p>
        </p:txBody>
      </p:sp>
      <p:graphicFrame>
        <p:nvGraphicFramePr>
          <p:cNvPr id="501" name="Shape 501"/>
          <p:cNvGraphicFramePr/>
          <p:nvPr>
            <p:extLst>
              <p:ext uri="{D42A27DB-BD31-4B8C-83A1-F6EECF244321}">
                <p14:modId xmlns:p14="http://schemas.microsoft.com/office/powerpoint/2010/main" val="3555356927"/>
              </p:ext>
            </p:extLst>
          </p:nvPr>
        </p:nvGraphicFramePr>
        <p:xfrm>
          <a:off x="32694" y="1451578"/>
          <a:ext cx="2577017" cy="3187166"/>
        </p:xfrm>
        <a:graphic>
          <a:graphicData uri="http://schemas.openxmlformats.org/drawingml/2006/table">
            <a:tbl>
              <a:tblPr>
                <a:noFill/>
                <a:tableStyleId>{DC5B3495-562A-475F-B874-311C3B34D781}</a:tableStyleId>
              </a:tblPr>
              <a:tblGrid>
                <a:gridCol w="120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748">
                <a:tc>
                  <a:txBody>
                    <a:bodyPr/>
                    <a:lstStyle/>
                    <a:p>
                      <a:pPr marL="0" marR="0" lvl="0" indent="-635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Position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635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Qualification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25">
                <a:tc>
                  <a:txBody>
                    <a:bodyPr/>
                    <a:lstStyle/>
                    <a:p>
                      <a:pPr marL="0" marR="0" lvl="0" indent="-571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Project Engineer 1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Construction Management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Editing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747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Public Speaking/ Group Communicator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Plan analyzer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HEC-RAS Modeling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Senior Engineer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ARCGIS</a:t>
                      </a:r>
                      <a:r>
                        <a:rPr lang="en" sz="9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Background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025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Understanding </a:t>
                      </a:r>
                      <a:r>
                        <a:rPr lang="en" sz="9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Sitemaps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Project Researcher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QGIS Modeling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Flo-2D Modeling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747">
                <a:tc>
                  <a:txBody>
                    <a:bodyPr/>
                    <a:lstStyle/>
                    <a:p>
                      <a:pPr marL="0" marR="0" lvl="0" indent="-571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Intern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Open Channel Analysis Background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HEC-RAS Modeling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Regulation Research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EIT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ARCGIS</a:t>
                      </a: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Background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025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Understanding </a:t>
                      </a:r>
                      <a:r>
                        <a:rPr lang="en" sz="9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Sitemaps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Project Researcher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QGIS Modeling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8373"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14150" marR="1415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57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" sz="9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Flo-2D Modeling </a:t>
                      </a:r>
                    </a:p>
                  </a:txBody>
                  <a:tcPr marL="14150" marR="1415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502" name="Shape 502"/>
          <p:cNvSpPr txBox="1"/>
          <p:nvPr/>
        </p:nvSpPr>
        <p:spPr>
          <a:xfrm>
            <a:off x="7705125" y="4759275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</a:p>
        </p:txBody>
      </p:sp>
      <p:sp>
        <p:nvSpPr>
          <p:cNvPr id="503" name="Shape 503"/>
          <p:cNvSpPr txBox="1"/>
          <p:nvPr/>
        </p:nvSpPr>
        <p:spPr>
          <a:xfrm>
            <a:off x="7588226" y="4768575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Smith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18462"/>
              </p:ext>
            </p:extLst>
          </p:nvPr>
        </p:nvGraphicFramePr>
        <p:xfrm>
          <a:off x="2696478" y="1449942"/>
          <a:ext cx="6334582" cy="3212453"/>
        </p:xfrm>
        <a:graphic>
          <a:graphicData uri="http://schemas.openxmlformats.org/drawingml/2006/table">
            <a:tbl>
              <a:tblPr/>
              <a:tblGrid>
                <a:gridCol w="1545521">
                  <a:extLst>
                    <a:ext uri="{9D8B030D-6E8A-4147-A177-3AD203B41FA5}">
                      <a16:colId xmlns:a16="http://schemas.microsoft.com/office/drawing/2014/main" val="3130688261"/>
                    </a:ext>
                  </a:extLst>
                </a:gridCol>
                <a:gridCol w="863956">
                  <a:extLst>
                    <a:ext uri="{9D8B030D-6E8A-4147-A177-3AD203B41FA5}">
                      <a16:colId xmlns:a16="http://schemas.microsoft.com/office/drawing/2014/main" val="1566386897"/>
                    </a:ext>
                  </a:extLst>
                </a:gridCol>
                <a:gridCol w="1054565">
                  <a:extLst>
                    <a:ext uri="{9D8B030D-6E8A-4147-A177-3AD203B41FA5}">
                      <a16:colId xmlns:a16="http://schemas.microsoft.com/office/drawing/2014/main" val="2847557479"/>
                    </a:ext>
                  </a:extLst>
                </a:gridCol>
                <a:gridCol w="1206878">
                  <a:extLst>
                    <a:ext uri="{9D8B030D-6E8A-4147-A177-3AD203B41FA5}">
                      <a16:colId xmlns:a16="http://schemas.microsoft.com/office/drawing/2014/main" val="3856813752"/>
                    </a:ext>
                  </a:extLst>
                </a:gridCol>
                <a:gridCol w="807719">
                  <a:extLst>
                    <a:ext uri="{9D8B030D-6E8A-4147-A177-3AD203B41FA5}">
                      <a16:colId xmlns:a16="http://schemas.microsoft.com/office/drawing/2014/main" val="3311920063"/>
                    </a:ext>
                  </a:extLst>
                </a:gridCol>
                <a:gridCol w="855943">
                  <a:extLst>
                    <a:ext uri="{9D8B030D-6E8A-4147-A177-3AD203B41FA5}">
                      <a16:colId xmlns:a16="http://schemas.microsoft.com/office/drawing/2014/main" val="221168965"/>
                    </a:ext>
                  </a:extLst>
                </a:gridCol>
              </a:tblGrid>
              <a:tr h="3059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Billing Rate 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($)/</a:t>
                      </a:r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Projected Hours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Projected Cost ($)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Actual Hours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Actual Cost ($)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288494"/>
                  </a:ext>
                </a:extLst>
              </a:tr>
              <a:tr h="273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Senior Engineer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93033"/>
                  </a:ext>
                </a:extLst>
              </a:tr>
              <a:tr h="273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 Engineer 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188578"/>
                  </a:ext>
                </a:extLst>
              </a:tr>
              <a:tr h="273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10012.5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17819"/>
                  </a:ext>
                </a:extLst>
              </a:tr>
              <a:tr h="273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3962.5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556636"/>
                  </a:ext>
                </a:extLst>
              </a:tr>
              <a:tr h="273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Staff 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39242.5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64807.5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371728"/>
                  </a:ext>
                </a:extLst>
              </a:tr>
              <a:tr h="425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Travel (2 Trips)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$/(mile or day)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Miles or Day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Cost ($)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Miles or Day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Cost ($)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6133"/>
                  </a:ext>
                </a:extLst>
              </a:tr>
              <a:tr h="273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021381"/>
                  </a:ext>
                </a:extLst>
              </a:tr>
              <a:tr h="273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Rental Car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786938"/>
                  </a:ext>
                </a:extLst>
              </a:tr>
              <a:tr h="273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16994"/>
                  </a:ext>
                </a:extLst>
              </a:tr>
              <a:tr h="273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1846.5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40352.5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2187.5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65917.5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23966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title"/>
          </p:nvPr>
        </p:nvSpPr>
        <p:spPr>
          <a:xfrm>
            <a:off x="559800" y="214950"/>
            <a:ext cx="7800300" cy="1080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>
                <a:solidFill>
                  <a:srgbClr val="3F3F3F"/>
                </a:solidFill>
              </a:rPr>
              <a:t>Cost Analysis</a:t>
            </a: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228601" y="1532624"/>
            <a:ext cx="3984170" cy="2013941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total estimated cost of construction is $13.8 million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estimated cost for maintenance is $21,000 per year [11]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0" name="Shape 510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Shape 511"/>
          <p:cNvSpPr txBox="1"/>
          <p:nvPr/>
        </p:nvSpPr>
        <p:spPr>
          <a:xfrm>
            <a:off x="7294550" y="4805325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Smith</a:t>
            </a:r>
          </a:p>
        </p:txBody>
      </p:sp>
      <p:graphicFrame>
        <p:nvGraphicFramePr>
          <p:cNvPr id="512" name="Shape 512"/>
          <p:cNvGraphicFramePr/>
          <p:nvPr>
            <p:extLst>
              <p:ext uri="{D42A27DB-BD31-4B8C-83A1-F6EECF244321}">
                <p14:modId xmlns:p14="http://schemas.microsoft.com/office/powerpoint/2010/main" val="1357743113"/>
              </p:ext>
            </p:extLst>
          </p:nvPr>
        </p:nvGraphicFramePr>
        <p:xfrm>
          <a:off x="4039805" y="1450886"/>
          <a:ext cx="4687250" cy="2992645"/>
        </p:xfrm>
        <a:graphic>
          <a:graphicData uri="http://schemas.openxmlformats.org/drawingml/2006/table">
            <a:tbl>
              <a:tblPr>
                <a:noFill/>
                <a:tableStyleId>{AF48DD43-88B1-467B-8E00-981C5B76FE63}</a:tableStyleId>
              </a:tblPr>
              <a:tblGrid>
                <a:gridCol w="156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90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Table </a:t>
                      </a:r>
                      <a:r>
                        <a:rPr lang="en" sz="11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r>
                        <a:rPr lang="en" sz="11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" sz="11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 Cost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Component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</a:p>
                  </a:txBody>
                  <a:tcPr marL="6175" marR="6175" marT="617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Unit Cost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Cost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Highway</a:t>
                      </a:r>
                    </a:p>
                  </a:txBody>
                  <a:tcPr marL="6175" marR="6175" marT="61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2.75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miles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$2,500,000 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 mile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$6,875,000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Land Acquisition</a:t>
                      </a:r>
                    </a:p>
                  </a:txBody>
                  <a:tcPr marL="6175" marR="6175" marT="61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45.1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Acre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$5,755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 Acre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$259,551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Erosion Control</a:t>
                      </a:r>
                    </a:p>
                  </a:txBody>
                  <a:tcPr marL="6175" marR="6175" marT="61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247,197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ft^2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 </a:t>
                      </a: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ft^2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$741,591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Levee Cost </a:t>
                      </a:r>
                    </a:p>
                  </a:txBody>
                  <a:tcPr marL="6175" marR="6175" marT="61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$4,308,124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Staffing </a:t>
                      </a:r>
                    </a:p>
                  </a:txBody>
                  <a:tcPr marL="6175" marR="6175" marT="61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$65,917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Construction Management</a:t>
                      </a:r>
                    </a:p>
                  </a:txBody>
                  <a:tcPr marL="6175" marR="6175" marT="617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$1,523,033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Cost </a:t>
                      </a:r>
                    </a:p>
                  </a:txBody>
                  <a:tcPr marL="6175" marR="6175" marT="61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$13,773,216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0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Table </a:t>
                      </a:r>
                      <a:r>
                        <a:rPr lang="en" sz="11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8: </a:t>
                      </a:r>
                      <a:r>
                        <a:rPr lang="en" sz="11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Levee cost [12 -15]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Component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</a:p>
                  </a:txBody>
                  <a:tcPr marL="6175" marR="6175" marT="617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Unit Cost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Cost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9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Embankment Fill</a:t>
                      </a:r>
                    </a:p>
                  </a:txBody>
                  <a:tcPr marL="6175" marR="6175" marT="61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84,834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yd^3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$13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yd^3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$3,478,204 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2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Scur concrete Lining</a:t>
                      </a:r>
                    </a:p>
                  </a:txBody>
                  <a:tcPr marL="6175" marR="6175" marT="61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14,820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yd^3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$56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yd^3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$829,920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9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Hauling Service </a:t>
                      </a:r>
                    </a:p>
                  </a:txBody>
                  <a:tcPr marL="6175" marR="6175" marT="61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$28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yd^3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Levee Cost</a:t>
                      </a:r>
                    </a:p>
                  </a:txBody>
                  <a:tcPr marL="6175" marR="6175" marT="617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i="0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$4,308,124</a:t>
                      </a:r>
                    </a:p>
                  </a:txBody>
                  <a:tcPr marL="6175" marR="6175" marT="61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title"/>
          </p:nvPr>
        </p:nvSpPr>
        <p:spPr>
          <a:xfrm>
            <a:off x="800110" y="144477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Impacts </a:t>
            </a:r>
          </a:p>
        </p:txBody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822960" y="1232583"/>
            <a:ext cx="7306800" cy="33234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marR="0" lvl="0" indent="-95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r>
              <a:rPr lang="en" sz="1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Environment </a:t>
            </a:r>
          </a:p>
          <a:p>
            <a:pPr marL="457200" marR="0" lvl="0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Migratory birdwatching</a:t>
            </a:r>
          </a:p>
          <a:p>
            <a:pPr marL="457200" marR="0" lvl="0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 plants</a:t>
            </a:r>
          </a:p>
          <a:p>
            <a:pPr marL="457200" marR="0" lvl="0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River flow characteristics </a:t>
            </a:r>
          </a:p>
          <a:p>
            <a:pPr marL="0" marR="0" lvl="0" indent="-952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r>
              <a:rPr lang="en" sz="1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Economics </a:t>
            </a:r>
          </a:p>
          <a:p>
            <a:pPr marL="457200" marR="0" lvl="0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1978 flood had $9 million in damages to the town[17]</a:t>
            </a:r>
          </a:p>
          <a:p>
            <a:pPr marL="457200" lvl="0" indent="-330200" rtl="0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Adjusting the cost of damages for inflation the damages would be $35.5 million</a:t>
            </a:r>
          </a:p>
          <a:p>
            <a:pPr marL="457200" marR="0" lvl="0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cost of project $1</a:t>
            </a: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6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en" sz="16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million </a:t>
            </a:r>
          </a:p>
          <a:p>
            <a:pPr marL="0" marR="0" lvl="0" indent="-952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r>
              <a:rPr lang="en" sz="1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Social </a:t>
            </a:r>
          </a:p>
          <a:p>
            <a:pPr marL="457200" marR="0" lvl="0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Removal of farm fields negatively impact livelihood and politics in the area</a:t>
            </a:r>
          </a:p>
          <a:p>
            <a:pPr marL="457200" marR="0" lvl="0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Easements would be required for this design </a:t>
            </a:r>
          </a:p>
          <a:p>
            <a:pPr marL="0" marR="0" lvl="0" indent="-952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800" b="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952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Shape 519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Shape 520"/>
          <p:cNvSpPr txBox="1"/>
          <p:nvPr/>
        </p:nvSpPr>
        <p:spPr>
          <a:xfrm>
            <a:off x="7294550" y="4805325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Smith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651226" y="192776"/>
            <a:ext cx="6509700" cy="762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Location </a:t>
            </a:r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135875" y="4547100"/>
            <a:ext cx="25038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</a:pPr>
            <a:r>
              <a:rPr lang="en" sz="8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1: Project Location: Duncan, Arizona [1] 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4083000" y="4513400"/>
            <a:ext cx="31908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1" u="none" strike="noStrike" cap="none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2: Duncan, Arizona  and portion of Gila River [1]</a:t>
            </a:r>
            <a:r>
              <a:rPr lang="en" sz="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7294550" y="4805325"/>
            <a:ext cx="9297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Bitsoie</a:t>
            </a:r>
          </a:p>
        </p:txBody>
      </p:sp>
      <p:pic>
        <p:nvPicPr>
          <p:cNvPr id="309" name="Shape 3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3000" y="690900"/>
            <a:ext cx="4884500" cy="385619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10" name="Shape 3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00" y="1294300"/>
            <a:ext cx="3973076" cy="3252799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11" name="Shape 311"/>
          <p:cNvSpPr/>
          <p:nvPr/>
        </p:nvSpPr>
        <p:spPr>
          <a:xfrm>
            <a:off x="6599600" y="2541425"/>
            <a:ext cx="734737" cy="458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2219" y="4614"/>
                  <a:pt x="6849" y="27071"/>
                  <a:pt x="13327" y="27687"/>
                </a:cubicBezTo>
                <a:cubicBezTo>
                  <a:pt x="19802" y="28296"/>
                  <a:pt x="29056" y="5223"/>
                  <a:pt x="38867" y="3690"/>
                </a:cubicBezTo>
                <a:cubicBezTo>
                  <a:pt x="48673" y="2149"/>
                  <a:pt x="64967" y="8304"/>
                  <a:pt x="72186" y="18458"/>
                </a:cubicBezTo>
                <a:cubicBezTo>
                  <a:pt x="79402" y="28611"/>
                  <a:pt x="74777" y="56299"/>
                  <a:pt x="82182" y="64611"/>
                </a:cubicBezTo>
                <a:cubicBezTo>
                  <a:pt x="89584" y="72916"/>
                  <a:pt x="110502" y="59065"/>
                  <a:pt x="116610" y="68301"/>
                </a:cubicBezTo>
                <a:cubicBezTo>
                  <a:pt x="122718" y="77530"/>
                  <a:pt x="118459" y="111380"/>
                  <a:pt x="118830" y="119999"/>
                </a:cubicBezTo>
              </a:path>
            </a:pathLst>
          </a:custGeom>
          <a:noFill/>
          <a:ln w="9525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5581675" y="1334750"/>
            <a:ext cx="1052600" cy="1206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813" y="120000"/>
                </a:moveTo>
                <a:cubicBezTo>
                  <a:pt x="116941" y="117541"/>
                  <a:pt x="123089" y="110947"/>
                  <a:pt x="117583" y="105249"/>
                </a:cubicBezTo>
                <a:cubicBezTo>
                  <a:pt x="112073" y="99551"/>
                  <a:pt x="92604" y="88825"/>
                  <a:pt x="83766" y="85810"/>
                </a:cubicBezTo>
                <a:cubicBezTo>
                  <a:pt x="74928" y="82791"/>
                  <a:pt x="68524" y="88825"/>
                  <a:pt x="64554" y="87150"/>
                </a:cubicBezTo>
                <a:cubicBezTo>
                  <a:pt x="60581" y="85472"/>
                  <a:pt x="59045" y="80109"/>
                  <a:pt x="59942" y="75753"/>
                </a:cubicBezTo>
                <a:cubicBezTo>
                  <a:pt x="60837" y="71395"/>
                  <a:pt x="70702" y="66480"/>
                  <a:pt x="69935" y="61005"/>
                </a:cubicBezTo>
                <a:cubicBezTo>
                  <a:pt x="69165" y="55528"/>
                  <a:pt x="59304" y="45695"/>
                  <a:pt x="55334" y="42903"/>
                </a:cubicBezTo>
                <a:cubicBezTo>
                  <a:pt x="51361" y="40109"/>
                  <a:pt x="51233" y="50389"/>
                  <a:pt x="46111" y="44246"/>
                </a:cubicBezTo>
                <a:cubicBezTo>
                  <a:pt x="40987" y="38100"/>
                  <a:pt x="32277" y="13407"/>
                  <a:pt x="24593" y="6033"/>
                </a:cubicBezTo>
                <a:cubicBezTo>
                  <a:pt x="16906" y="-1340"/>
                  <a:pt x="4098" y="1004"/>
                  <a:pt x="0" y="0"/>
                </a:cubicBezTo>
              </a:path>
            </a:pathLst>
          </a:custGeom>
          <a:noFill/>
          <a:ln w="9525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13" name="Shape 313"/>
          <p:cNvCxnSpPr/>
          <p:nvPr/>
        </p:nvCxnSpPr>
        <p:spPr>
          <a:xfrm flipH="1">
            <a:off x="6033200" y="1921225"/>
            <a:ext cx="209100" cy="1482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Shape 314"/>
          <p:cNvCxnSpPr/>
          <p:nvPr/>
        </p:nvCxnSpPr>
        <p:spPr>
          <a:xfrm rot="10800000" flipH="1">
            <a:off x="2062800" y="2662875"/>
            <a:ext cx="1065000" cy="20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5" name="Shape 315"/>
          <p:cNvCxnSpPr/>
          <p:nvPr/>
        </p:nvCxnSpPr>
        <p:spPr>
          <a:xfrm rot="10800000">
            <a:off x="3114525" y="2676225"/>
            <a:ext cx="20100" cy="1489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6" name="Shape 316"/>
          <p:cNvCxnSpPr/>
          <p:nvPr/>
        </p:nvCxnSpPr>
        <p:spPr>
          <a:xfrm flipH="1">
            <a:off x="2709975" y="4172775"/>
            <a:ext cx="431400" cy="20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Shape 317"/>
          <p:cNvCxnSpPr/>
          <p:nvPr/>
        </p:nvCxnSpPr>
        <p:spPr>
          <a:xfrm rot="10800000">
            <a:off x="1880900" y="3862700"/>
            <a:ext cx="822300" cy="330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Shape 318"/>
          <p:cNvSpPr/>
          <p:nvPr/>
        </p:nvSpPr>
        <p:spPr>
          <a:xfrm>
            <a:off x="1880888" y="2682975"/>
            <a:ext cx="182000" cy="1085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9" y="0"/>
                </a:moveTo>
                <a:lnTo>
                  <a:pt x="111115" y="9688"/>
                </a:lnTo>
                <a:lnTo>
                  <a:pt x="62225" y="13414"/>
                </a:lnTo>
                <a:lnTo>
                  <a:pt x="62225" y="24595"/>
                </a:lnTo>
                <a:lnTo>
                  <a:pt x="0" y="26831"/>
                </a:lnTo>
                <a:lnTo>
                  <a:pt x="0" y="58881"/>
                </a:lnTo>
                <a:lnTo>
                  <a:pt x="66675" y="81987"/>
                </a:lnTo>
                <a:lnTo>
                  <a:pt x="0" y="100620"/>
                </a:lnTo>
                <a:lnTo>
                  <a:pt x="4450" y="12000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319" name="Shape 319"/>
          <p:cNvCxnSpPr/>
          <p:nvPr/>
        </p:nvCxnSpPr>
        <p:spPr>
          <a:xfrm rot="10800000" flipH="1">
            <a:off x="1880775" y="3774925"/>
            <a:ext cx="13500" cy="94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Shape 320"/>
          <p:cNvCxnSpPr/>
          <p:nvPr/>
        </p:nvCxnSpPr>
        <p:spPr>
          <a:xfrm rot="10800000" flipH="1">
            <a:off x="3087450" y="714500"/>
            <a:ext cx="1004400" cy="3020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Shape 321"/>
          <p:cNvCxnSpPr/>
          <p:nvPr/>
        </p:nvCxnSpPr>
        <p:spPr>
          <a:xfrm>
            <a:off x="3141375" y="3835725"/>
            <a:ext cx="950700" cy="714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Next Steps </a:t>
            </a:r>
          </a:p>
        </p:txBody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771085" y="1364075"/>
            <a:ext cx="7543800" cy="301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Multi-disciplinary Team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Roadway geometrics and profile</a:t>
            </a:r>
          </a:p>
          <a:p>
            <a:pPr marL="914400" lvl="1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Erosion control on levee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Intersection geometry at Hwy 75 </a:t>
            </a:r>
          </a:p>
          <a:p>
            <a:pPr marL="1371600" lvl="2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◦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Floodgate to prevent water from entering the town </a:t>
            </a:r>
          </a:p>
          <a:p>
            <a:pPr marL="914400" lvl="1" indent="-342900" rtl="0">
              <a:spcBef>
                <a:spcPts val="0"/>
              </a:spcBef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Transition over railroad at the north end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7385175" y="4760000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Smith</a:t>
            </a:r>
          </a:p>
        </p:txBody>
      </p:sp>
      <p:sp>
        <p:nvSpPr>
          <p:cNvPr id="528" name="Shape 528"/>
          <p:cNvSpPr txBox="1">
            <a:spLocks noGrp="1"/>
          </p:cNvSpPr>
          <p:nvPr>
            <p:ph type="sldNum" idx="12"/>
          </p:nvPr>
        </p:nvSpPr>
        <p:spPr>
          <a:xfrm>
            <a:off x="7517295" y="4805325"/>
            <a:ext cx="3453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Acknowledgements</a:t>
            </a:r>
          </a:p>
        </p:txBody>
      </p:sp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822955" y="1384300"/>
            <a:ext cx="3693900" cy="301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Phillip Ronnerud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Tom Loomis</a:t>
            </a:r>
          </a:p>
          <a:p>
            <a:pPr marL="45720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Town of Duncan, Arizona</a:t>
            </a:r>
          </a:p>
          <a:p>
            <a:pPr marL="45720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Simpson Hotel</a:t>
            </a:r>
          </a:p>
          <a:p>
            <a:pPr marL="45720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35" name="Shape 535"/>
          <p:cNvSpPr txBox="1"/>
          <p:nvPr/>
        </p:nvSpPr>
        <p:spPr>
          <a:xfrm>
            <a:off x="7294550" y="4737350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Smith</a:t>
            </a:r>
          </a:p>
        </p:txBody>
      </p:sp>
      <p:sp>
        <p:nvSpPr>
          <p:cNvPr id="536" name="Shape 536"/>
          <p:cNvSpPr txBox="1">
            <a:spLocks noGrp="1"/>
          </p:cNvSpPr>
          <p:nvPr>
            <p:ph type="sldNum" idx="12"/>
          </p:nvPr>
        </p:nvSpPr>
        <p:spPr>
          <a:xfrm>
            <a:off x="7404021" y="4774425"/>
            <a:ext cx="413100" cy="279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Shape 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6875" y="1300250"/>
            <a:ext cx="3693901" cy="307626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Shape 538"/>
          <p:cNvSpPr txBox="1"/>
          <p:nvPr/>
        </p:nvSpPr>
        <p:spPr>
          <a:xfrm>
            <a:off x="4636875" y="4376500"/>
            <a:ext cx="3579300" cy="27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900" i="1">
                <a:latin typeface="Times New Roman"/>
                <a:ea typeface="Times New Roman"/>
                <a:cs typeface="Times New Roman"/>
                <a:sym typeface="Times New Roman"/>
              </a:rPr>
              <a:t>Figure 13: Simpson Hotel located in Duncan, Arizona [18]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  <p:sp>
        <p:nvSpPr>
          <p:cNvPr id="544" name="Shape 544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References</a:t>
            </a:r>
          </a:p>
        </p:txBody>
      </p:sp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822950" y="1384300"/>
            <a:ext cx="7543800" cy="33996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	Project Location. Google Earth. 2017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	(2005). Available: http://www.rshantz.com/Scenes/Arizona/Southeast/20050213GilaFlood/20050213Flood11N.jpg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[3] 	(2017). duncan arizona flooding - Google Search. [online] Available at: https://www.google.com/search?q=duncan+arizona+flooding&amp;rlz=1C1GGRV_enUS760US760&amp;source=lnms&amp;tbm=isch&amp;sa=X&amp;ved=0ahUKEwi7qqbI99_XAhWKhVQKHT9iBM0Q_AUICygC&amp;biw=1920&amp;bih=984#imgdii=2IR78UpNSA-gNM:&amp;imgrc=H9OInIRjGcwL4M [Accessed 30 Nov. 2017].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[4] 	Gila River Bridge #311. (2003). Arizona: ADOT, pp.42-70.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[5] 	</a:t>
            </a:r>
            <a:r>
              <a:rPr lang="en" sz="7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Hydraulic Reference Manual. (2016). Davis, California: US Army Corp.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[6] 	QGIS. (2017). Las Palmas de G.C.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[7]	“Duncan.” 32°43’ 50” N and 109 °05’ 48.18” W. Google Earth. March 21, 2015. October 8th, 2017. 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[8] 	</a:t>
            </a:r>
            <a:r>
              <a:rPr lang="en" sz="7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AutoCAD 2017</a:t>
            </a:r>
            <a:r>
              <a:rPr lang="en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AutoDesk, 2017.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[9] 	FEMA, “Chapter 5- Barriers” [Online] Available: https://www.fema.gov/media-library-data/20130726-1608-20490-6445/fema551_ch_05.pdf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[10] 	ARTBA “Frequently asked Questions” [online] Available: https://www.artba.org/about/faq/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[11] 	Operational Maintenace Level “Average Cost for Road Maintenance” [Online] Available: </a:t>
            </a:r>
            <a:r>
              <a:rPr lang="en" sz="700" b="0" i="0" u="sng" strike="noStrike" cap="non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https://www.fs.usda.gov/Internet/FSE_DOCUMENTS/fseprd528063.pdf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[12]	CostHelper. (2017). How Much Does Soil Cost? - CostHelper.com. [online] Available at: http://home.costhelper.com/soil.html [Accessed 30 Nov. 2017].Soil Cost Available: http://home.costhelper.com/soil.html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[13] 	Fleetfarm.com. (2017). QUIKRETE Concrete Mix. [online] Available at:	https://www.fleetfarm.com/detail/quikrete-concrete-mix/0000000227818?gclid=CjwKCAiA9f7QBRBpEiwApLGUiqqXfa8rDW_1RKjj0rma4ktHVFYdjN7SZeHbGvcwNnSNEj-j25XsUBoCq54QAvD_BwE 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[14] 	List, A. (2017). Dollar per truck load of fill dirt . [online] Answers.angieslist.com. Available at: http://answers.angieslist.com/per-truck-load-fill-dirt-q101209.aspx [Accessed 30 Nov. 2017].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[15] 	Landwatch.com. (2017). Duncan, Greenlee County, Arizona Land for sale, Duncan, Greenlee County, Arizona Acreage for Sale, Duncan, Greenlee County, Arizona Lots for Sale at LandWatch.com. [online] Available at: https://www.landwatch.com/Arizona_land_for_sale/Duncan [Accessed 30 Nov. 2017].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[16] 	Homewyse. (2017). Homewyse Calculator: Cost to Install Erosion Control Mesh. [online] Available at: https://www.homewyse.com/services/cost_to_install_erosion_control_mesh.html [Accessed 30 Nov. 2017].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[17]	Arizona Department of Water Resources, Reconnaissance Report of the Gila River Flood COntrol Project, 1981. 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[18]       Media-cdn.tripadvisor.com. (2017). Simpson Hotel Duncan. [online] Available at: https://media-cdn.tripadvisor.com/media/photo-s/09/53/c0/ff/simpson-hotel.jpg [Accessed 1 Dec. 2017].</a:t>
            </a: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921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1" name="Shape 551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4926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Overview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202775" y="1303050"/>
            <a:ext cx="4077900" cy="30174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Design flood protection for 100 year storm: 48,000 cfs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 Bridge Hydraulics at Highway 75 Bridge  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Length of interest along Gila River</a:t>
            </a:r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Approximately 18,000 feet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Meets needs of the general public (Duncan)</a:t>
            </a:r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Farmers, miners, and property owners</a:t>
            </a:r>
          </a:p>
          <a:p>
            <a:pPr marL="9144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Economics and Ecology </a:t>
            </a:r>
          </a:p>
          <a:p>
            <a:pPr marL="63500" marR="0" lvl="0" indent="-952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5040900" y="4517800"/>
            <a:ext cx="31077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Times New Roman"/>
              <a:buNone/>
            </a:pP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3: River Area of Interest</a:t>
            </a:r>
            <a:r>
              <a:rPr lang="en" sz="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29" name="Shape 329" descr="https://lh6.googleusercontent.com/ExhrdiMv_fSXbf_m9V0OnT1stQDkJRqHR9Vpy5NZx9-2mWvlG7IoviwImu_ZtmJI2JGF_lQOA2e1jBwbbIr0lKla_2TLjTa_y5T-WzDZUExaPXH48OAe8XzEtOOHkNoYmEfyVIrUCxw"/>
          <p:cNvPicPr preferRelativeResize="0"/>
          <p:nvPr/>
        </p:nvPicPr>
        <p:blipFill rotWithShape="1">
          <a:blip r:embed="rId3">
            <a:alphaModFix/>
          </a:blip>
          <a:srcRect l="1860" t="1067" r="15369" b="1844"/>
          <a:stretch/>
        </p:blipFill>
        <p:spPr>
          <a:xfrm>
            <a:off x="4198613" y="1350538"/>
            <a:ext cx="4762507" cy="320112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7294550" y="4805325"/>
            <a:ext cx="9297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Bitsoie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753460" y="2882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Modeling Applications</a:t>
            </a:r>
            <a:r>
              <a:rPr lang="en"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497625" y="1303050"/>
            <a:ext cx="5279700" cy="3435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QGIS (Quantum Geographic Information System)</a:t>
            </a:r>
          </a:p>
          <a:p>
            <a: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Evaluate the effectiveness of levee placement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HEC-RAS (Hydrologic Engineering Center’s River Analysis System)</a:t>
            </a:r>
          </a:p>
          <a:p>
            <a: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Bridge hydraulics improvements</a:t>
            </a:r>
          </a:p>
          <a:p>
            <a: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 dimensional model </a:t>
            </a:r>
          </a:p>
          <a:p>
            <a: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Obtain water depth for levee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FLO-2D (Two-dimensional Flood Routing Model)</a:t>
            </a:r>
          </a:p>
          <a:p>
            <a: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○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Analysis of the effectiveness of the design using the input data from HEC-RAS and QGIS.</a:t>
            </a:r>
          </a:p>
        </p:txBody>
      </p:sp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7294550" y="4805325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Bitsoie</a:t>
            </a:r>
          </a:p>
        </p:txBody>
      </p:sp>
      <p:sp>
        <p:nvSpPr>
          <p:cNvPr id="340" name="Shape 340"/>
          <p:cNvSpPr/>
          <p:nvPr/>
        </p:nvSpPr>
        <p:spPr>
          <a:xfrm>
            <a:off x="6762919" y="2117600"/>
            <a:ext cx="1216500" cy="343200"/>
          </a:xfrm>
          <a:prstGeom prst="roundRect">
            <a:avLst>
              <a:gd name="adj" fmla="val 50000"/>
            </a:avLst>
          </a:prstGeom>
          <a:solidFill>
            <a:srgbClr val="3367D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FLO- 2D</a:t>
            </a:r>
          </a:p>
        </p:txBody>
      </p:sp>
      <p:sp>
        <p:nvSpPr>
          <p:cNvPr id="341" name="Shape 341"/>
          <p:cNvSpPr/>
          <p:nvPr/>
        </p:nvSpPr>
        <p:spPr>
          <a:xfrm>
            <a:off x="7411490" y="2804975"/>
            <a:ext cx="1216500" cy="3432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HEC-RAS</a:t>
            </a:r>
          </a:p>
        </p:txBody>
      </p:sp>
      <p:sp>
        <p:nvSpPr>
          <p:cNvPr id="342" name="Shape 342"/>
          <p:cNvSpPr/>
          <p:nvPr/>
        </p:nvSpPr>
        <p:spPr>
          <a:xfrm>
            <a:off x="5986148" y="2804975"/>
            <a:ext cx="1216500" cy="3432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QGIS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5986150" y="3202050"/>
            <a:ext cx="2972700" cy="3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Times New Roman"/>
              <a:buNone/>
            </a:pP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4: Modeling Application Flowchart</a:t>
            </a:r>
          </a:p>
        </p:txBody>
      </p:sp>
      <p:cxnSp>
        <p:nvCxnSpPr>
          <p:cNvPr id="344" name="Shape 344"/>
          <p:cNvCxnSpPr/>
          <p:nvPr/>
        </p:nvCxnSpPr>
        <p:spPr>
          <a:xfrm rot="10800000" flipH="1">
            <a:off x="6801825" y="2453675"/>
            <a:ext cx="310200" cy="35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345" name="Shape 345"/>
          <p:cNvCxnSpPr/>
          <p:nvPr/>
        </p:nvCxnSpPr>
        <p:spPr>
          <a:xfrm rot="10800000">
            <a:off x="7561375" y="2453675"/>
            <a:ext cx="310200" cy="35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7334794" y="4856394"/>
            <a:ext cx="287384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Shape 353"/>
          <p:cNvSpPr txBox="1"/>
          <p:nvPr/>
        </p:nvSpPr>
        <p:spPr>
          <a:xfrm>
            <a:off x="7478486" y="4805325"/>
            <a:ext cx="745764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Whelan</a:t>
            </a:r>
          </a:p>
        </p:txBody>
      </p:sp>
      <p:sp>
        <p:nvSpPr>
          <p:cNvPr id="355" name="Shape 355"/>
          <p:cNvSpPr txBox="1">
            <a:spLocks noGrp="1"/>
          </p:cNvSpPr>
          <p:nvPr>
            <p:ph type="title"/>
          </p:nvPr>
        </p:nvSpPr>
        <p:spPr>
          <a:xfrm>
            <a:off x="951035" y="405540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>
                <a:solidFill>
                  <a:srgbClr val="FFFFFF"/>
                </a:solidFill>
              </a:rPr>
              <a:t>Base Model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 Preposal hydrualic struc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254"/>
            <a:ext cx="9144000" cy="5128248"/>
          </a:xfrm>
          <a:prstGeom prst="rect">
            <a:avLst/>
          </a:prstGeom>
        </p:spPr>
      </p:pic>
      <p:sp>
        <p:nvSpPr>
          <p:cNvPr id="362" name="Shape 362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7294550" y="4805325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Whelan</a:t>
            </a:r>
          </a:p>
        </p:txBody>
      </p:sp>
      <p:sp>
        <p:nvSpPr>
          <p:cNvPr id="364" name="Shape 364"/>
          <p:cNvSpPr txBox="1">
            <a:spLocks noGrp="1"/>
          </p:cNvSpPr>
          <p:nvPr>
            <p:ph type="title"/>
          </p:nvPr>
        </p:nvSpPr>
        <p:spPr>
          <a:xfrm>
            <a:off x="628122" y="405540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3F3F3F"/>
              </a:buClr>
              <a:buSzPts val="1100"/>
              <a:buFont typeface="Calibri"/>
              <a:buNone/>
            </a:pPr>
            <a:r>
              <a:rPr lang="en" dirty="0">
                <a:solidFill>
                  <a:srgbClr val="FFFFFF"/>
                </a:solidFill>
              </a:rPr>
              <a:t>Levee/Highway Alignment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342725" y="245225"/>
            <a:ext cx="87606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Proposed Solution: Levee/Highway Alignment</a:t>
            </a:r>
            <a:r>
              <a:rPr lang="en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70" name="Shape 370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 txBox="1"/>
          <p:nvPr/>
        </p:nvSpPr>
        <p:spPr>
          <a:xfrm>
            <a:off x="5133038" y="1331425"/>
            <a:ext cx="3276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04600" y="1401025"/>
            <a:ext cx="3955406" cy="3183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Highway 70 Levee/Highway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Height: 8.5 feet above existing ground surface and at bridge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Width: Approx. 101 feet (max)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Length: 2.75 miles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r>
              <a:rPr lang="en" sz="180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Meets the following project goals: 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Protects town against 100 year flood 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Potential ADOT funding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</a:t>
            </a:r>
            <a:r>
              <a:rPr lang="en" sz="18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significant changes to channel shape</a:t>
            </a:r>
          </a:p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800" b="0" i="0" u="none" strike="noStrike" cap="none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800" b="0" i="0" u="none" strike="noStrike" cap="none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800" b="0" i="0" u="none" strike="noStrike" cap="none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4721400" y="4381700"/>
            <a:ext cx="4381800" cy="2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Times New Roman"/>
              <a:buNone/>
            </a:pP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5: Proposed Solution: Highway Alignment  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7287825" y="4811150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Whelan</a:t>
            </a:r>
          </a:p>
        </p:txBody>
      </p:sp>
      <p:pic>
        <p:nvPicPr>
          <p:cNvPr id="375" name="Shape 3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1400" y="1485725"/>
            <a:ext cx="3526544" cy="289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Highway/Levee</a:t>
            </a:r>
            <a:r>
              <a:rPr lang="en" sz="36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Alignment Constraints</a:t>
            </a:r>
          </a:p>
        </p:txBody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97450" y="1505575"/>
            <a:ext cx="4479000" cy="2606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Minimum 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right of way declared for railroad: 50’</a:t>
            </a: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14300" marR="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Additional right of way required from toe of fill slope of ROW railroad: 10’</a:t>
            </a:r>
          </a:p>
          <a:p>
            <a:pPr marL="114300" marR="0" lvl="0" indent="-1143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Grading distance from edge of pavement range from 60’ to 94’</a:t>
            </a:r>
          </a:p>
          <a:p>
            <a:pPr marL="114300" marR="0" lvl="0" indent="-1143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ADOT regulations govern 4:1 slope and typical roadway layout </a:t>
            </a:r>
          </a:p>
        </p:txBody>
      </p:sp>
      <p:sp>
        <p:nvSpPr>
          <p:cNvPr id="382" name="Shape 382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Shape 383"/>
          <p:cNvSpPr txBox="1"/>
          <p:nvPr/>
        </p:nvSpPr>
        <p:spPr>
          <a:xfrm>
            <a:off x="5030450" y="2864775"/>
            <a:ext cx="3336300" cy="2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6: AutoCAD Representation of Roadway Cross Section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7294550" y="4805325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Whelan</a:t>
            </a: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3">
            <a:alphaModFix/>
          </a:blip>
          <a:srcRect b="8416"/>
          <a:stretch/>
        </p:blipFill>
        <p:spPr>
          <a:xfrm>
            <a:off x="4576450" y="1604600"/>
            <a:ext cx="4309601" cy="121248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 txBox="1"/>
          <p:nvPr/>
        </p:nvSpPr>
        <p:spPr>
          <a:xfrm>
            <a:off x="4978350" y="4368525"/>
            <a:ext cx="3336300" cy="2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sz="800" i="1"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" sz="8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AutoCAD </a:t>
            </a:r>
            <a:r>
              <a:rPr lang="en" sz="800" i="1">
                <a:latin typeface="Times New Roman"/>
                <a:ea typeface="Times New Roman"/>
                <a:cs typeface="Times New Roman"/>
                <a:sym typeface="Times New Roman"/>
              </a:rPr>
              <a:t>representation of ROW offset from railroad to roadway</a:t>
            </a:r>
          </a:p>
        </p:txBody>
      </p:sp>
      <p:pic>
        <p:nvPicPr>
          <p:cNvPr id="387" name="Shape 3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4875" y="3315829"/>
            <a:ext cx="4341174" cy="1052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>
            <a:noAutofit/>
          </a:bodyPr>
          <a:lstStyle/>
          <a:p>
            <a:pPr marL="0" marR="0" lvl="0" indent="-698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HEC-RAS   </a:t>
            </a:r>
          </a:p>
        </p:txBody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77650" y="1539625"/>
            <a:ext cx="2443500" cy="30924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Six HEC-RAS models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Used to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◦"/>
            </a:pP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 Bridge Hydraulics</a:t>
            </a:r>
          </a:p>
          <a:p>
            <a: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◦"/>
            </a:pP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Calculate</a:t>
            </a: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Water Height 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against</a:t>
            </a: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Levee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Subcritical flow regime (naturally)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-952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952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952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952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952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Shape 394"/>
          <p:cNvSpPr txBox="1"/>
          <p:nvPr/>
        </p:nvSpPr>
        <p:spPr>
          <a:xfrm>
            <a:off x="2909325" y="1265725"/>
            <a:ext cx="38829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1: HEC RAS Bridge Results (Upstream) </a:t>
            </a: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3114425" y="1833600"/>
            <a:ext cx="4381800" cy="242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Shape 3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7400" y="1539625"/>
            <a:ext cx="6165525" cy="28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/>
          <p:nvPr/>
        </p:nvSpPr>
        <p:spPr>
          <a:xfrm>
            <a:off x="2790825" y="3640200"/>
            <a:ext cx="6282900" cy="809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Shape 398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Shape 399"/>
          <p:cNvSpPr txBox="1"/>
          <p:nvPr/>
        </p:nvSpPr>
        <p:spPr>
          <a:xfrm>
            <a:off x="7557475" y="4797675"/>
            <a:ext cx="929700" cy="2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lnSpc>
                <a:spcPct val="138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Schumacher</a:t>
            </a:r>
          </a:p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1373</Words>
  <Application>Microsoft Office PowerPoint</Application>
  <PresentationFormat>On-screen Show (16:9)</PresentationFormat>
  <Paragraphs>469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Roboto</vt:lpstr>
      <vt:lpstr>Calibri</vt:lpstr>
      <vt:lpstr>Arial</vt:lpstr>
      <vt:lpstr>Times New Roman</vt:lpstr>
      <vt:lpstr>PT Sans Narrow</vt:lpstr>
      <vt:lpstr>Open Sans</vt:lpstr>
      <vt:lpstr>Simple Light</vt:lpstr>
      <vt:lpstr>Tropic</vt:lpstr>
      <vt:lpstr>Retrospect</vt:lpstr>
      <vt:lpstr>Retrospect</vt:lpstr>
      <vt:lpstr>Duncan Flood Mitigation</vt:lpstr>
      <vt:lpstr>Project Location </vt:lpstr>
      <vt:lpstr>Project Overview</vt:lpstr>
      <vt:lpstr>Modeling Applications </vt:lpstr>
      <vt:lpstr>Base Model </vt:lpstr>
      <vt:lpstr>Levee/Highway Alignment</vt:lpstr>
      <vt:lpstr>Proposed Solution: Levee/Highway Alignment </vt:lpstr>
      <vt:lpstr>Highway/Levee Alignment Constraints</vt:lpstr>
      <vt:lpstr>HEC-RAS   </vt:lpstr>
      <vt:lpstr>Highway 75 Bridge Fence </vt:lpstr>
      <vt:lpstr>Corrective Effective Model</vt:lpstr>
      <vt:lpstr>HEC-RAS Results with Fence  </vt:lpstr>
      <vt:lpstr>HEC-RAS Bridge Results Without Fence </vt:lpstr>
      <vt:lpstr>Schedule </vt:lpstr>
      <vt:lpstr>Proposed Hours </vt:lpstr>
      <vt:lpstr>Actual  Hours </vt:lpstr>
      <vt:lpstr>Staffing  </vt:lpstr>
      <vt:lpstr>Cost Analysis </vt:lpstr>
      <vt:lpstr>Impacts </vt:lpstr>
      <vt:lpstr>Next Steps </vt:lpstr>
      <vt:lpstr>Acknowledgements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Duncan Flood Mitigation</dc:title>
  <dc:creator>Colin Ryan Bitsoie</dc:creator>
  <cp:lastModifiedBy>NAU Student</cp:lastModifiedBy>
  <cp:revision>4</cp:revision>
  <dcterms:modified xsi:type="dcterms:W3CDTF">2017-12-01T02:42:27Z</dcterms:modified>
</cp:coreProperties>
</file>